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665913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400"/>
    <a:srgbClr val="315191"/>
    <a:srgbClr val="F5F6FA"/>
    <a:srgbClr val="B2BECA"/>
    <a:srgbClr val="ECE5DB"/>
    <a:srgbClr val="959691"/>
    <a:srgbClr val="CAC1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8837" autoAdjust="0"/>
  </p:normalViewPr>
  <p:slideViewPr>
    <p:cSldViewPr snapToGrid="0">
      <p:cViewPr varScale="1">
        <p:scale>
          <a:sx n="66" d="100"/>
          <a:sy n="66" d="100"/>
        </p:scale>
        <p:origin x="125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562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5808" y="0"/>
            <a:ext cx="2888562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A295-2A31-4BAF-A05D-B5A7250D1DF2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592" y="4776431"/>
            <a:ext cx="53327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888562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5808" y="9427076"/>
            <a:ext cx="2888562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EA017-57C0-49D3-AEB6-E094DCD881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14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EA017-57C0-49D3-AEB6-E094DCD8813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0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EA017-57C0-49D3-AEB6-E094DCD8813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17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EA017-57C0-49D3-AEB6-E094DCD8813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10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3192" lvl="1" indent="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</a:pP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EA017-57C0-49D3-AEB6-E094DCD8813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33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EA017-57C0-49D3-AEB6-E094DCD8813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76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EA017-57C0-49D3-AEB6-E094DCD8813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20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buFont typeface="Courier New" panose="02070309020205020404" pitchFamily="49" charset="0"/>
              <a:buNone/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EA017-57C0-49D3-AEB6-E094DCD8813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25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EA017-57C0-49D3-AEB6-E094DCD8813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5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9462" y="1200490"/>
            <a:ext cx="11817591" cy="58296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Präsentationsthema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1596000" y="5343179"/>
            <a:ext cx="9000000" cy="479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de-DE" sz="2400" dirty="0" smtClean="0">
                <a:solidFill>
                  <a:srgbClr val="315191"/>
                </a:solidFill>
              </a:rPr>
              <a:t>|</a:t>
            </a:r>
            <a:endParaRPr lang="de-DE" dirty="0">
              <a:solidFill>
                <a:srgbClr val="31519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96000" y="5308405"/>
            <a:ext cx="4488606" cy="58296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Ort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107394" y="5308405"/>
            <a:ext cx="4488606" cy="58296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Datum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596018" y="3124752"/>
            <a:ext cx="9062610" cy="1799082"/>
            <a:chOff x="1596018" y="3124752"/>
            <a:chExt cx="9062610" cy="1799082"/>
          </a:xfrm>
        </p:grpSpPr>
        <p:grpSp>
          <p:nvGrpSpPr>
            <p:cNvPr id="29" name="Gruppieren 28"/>
            <p:cNvGrpSpPr/>
            <p:nvPr userDrawn="1"/>
          </p:nvGrpSpPr>
          <p:grpSpPr>
            <a:xfrm>
              <a:off x="1596018" y="3124752"/>
              <a:ext cx="8999982" cy="1799082"/>
              <a:chOff x="1596018" y="3124752"/>
              <a:chExt cx="8999982" cy="1799082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6018" y="3124752"/>
                <a:ext cx="8999982" cy="1799082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883" y="4209314"/>
                <a:ext cx="2770117" cy="714520"/>
              </a:xfrm>
              <a:prstGeom prst="rect">
                <a:avLst/>
              </a:prstGeom>
            </p:spPr>
          </p:pic>
        </p:grp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882" y="4209315"/>
              <a:ext cx="2832746" cy="703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1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Grafik größeres Breitbild, ka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45920" y="2280492"/>
            <a:ext cx="9125755" cy="2996587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645920" y="1266586"/>
            <a:ext cx="4148952" cy="930922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Folienthema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645464" y="5360063"/>
            <a:ext cx="9126211" cy="28057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1200" baseline="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Erklärung / Untertitel</a:t>
            </a:r>
          </a:p>
        </p:txBody>
      </p:sp>
    </p:spTree>
    <p:extLst>
      <p:ext uri="{BB962C8B-B14F-4D97-AF65-F5344CB8AC3E}">
        <p14:creationId xmlns:p14="http://schemas.microsoft.com/office/powerpoint/2010/main" val="183092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en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3773584" y="1267054"/>
            <a:ext cx="3240087" cy="4010025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1"/>
          </p:nvPr>
        </p:nvSpPr>
        <p:spPr>
          <a:xfrm>
            <a:off x="7531220" y="1267054"/>
            <a:ext cx="3240087" cy="4010025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584" y="5359047"/>
            <a:ext cx="3240087" cy="28057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1200" baseline="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Erklärung / Untertitel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531219" y="5359047"/>
            <a:ext cx="3240087" cy="28057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1200" baseline="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Erklärung / Untertitel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645920" y="1266585"/>
            <a:ext cx="1013906" cy="4373036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vert="vert270"/>
          <a:lstStyle>
            <a:lvl1pPr marL="0" indent="0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Folienthema</a:t>
            </a:r>
          </a:p>
        </p:txBody>
      </p:sp>
    </p:spTree>
    <p:extLst>
      <p:ext uri="{BB962C8B-B14F-4D97-AF65-F5344CB8AC3E}">
        <p14:creationId xmlns:p14="http://schemas.microsoft.com/office/powerpoint/2010/main" val="4966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uiExpand="1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uiExpand="1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afik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3773436" y="1266585"/>
            <a:ext cx="6997700" cy="4010025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584" y="5359047"/>
            <a:ext cx="6997552" cy="28057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1200" baseline="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Erklärung / Untertitel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645920" y="1266585"/>
            <a:ext cx="1013906" cy="4373036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vert="vert270"/>
          <a:lstStyle>
            <a:lvl1pPr marL="0" indent="0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Folienthema</a:t>
            </a:r>
          </a:p>
        </p:txBody>
      </p:sp>
    </p:spTree>
    <p:extLst>
      <p:ext uri="{BB962C8B-B14F-4D97-AF65-F5344CB8AC3E}">
        <p14:creationId xmlns:p14="http://schemas.microsoft.com/office/powerpoint/2010/main" val="217890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2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 kleines Bild und viele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94263" y="1266825"/>
            <a:ext cx="5389562" cy="4008438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b"/>
          <a:lstStyle>
            <a:lvl1pPr marL="228600" indent="-228600">
              <a:buClr>
                <a:srgbClr val="AEA400"/>
              </a:buClr>
              <a:buFont typeface="Courier New" panose="02070309020205020404" pitchFamily="49" charset="0"/>
              <a:buChar char="o"/>
              <a:defRPr sz="1800">
                <a:solidFill>
                  <a:srgbClr val="315191"/>
                </a:solidFill>
              </a:defRPr>
            </a:lvl1pPr>
          </a:lstStyle>
          <a:p>
            <a:pPr marL="342900" indent="-342900">
              <a:buClr>
                <a:srgbClr val="AEA400"/>
              </a:buClr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rgbClr val="315191"/>
                </a:solidFill>
              </a:rPr>
              <a:t>Text hinzufügen</a:t>
            </a:r>
          </a:p>
        </p:txBody>
      </p:sp>
      <p:sp>
        <p:nvSpPr>
          <p:cNvPr id="23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1645464" y="2870201"/>
            <a:ext cx="2695575" cy="2405062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45464" y="1266825"/>
            <a:ext cx="2695575" cy="1014413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Folienthema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90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 kleines Bild und wenige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45464" y="1266825"/>
            <a:ext cx="2695575" cy="1014413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Folienthema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94263" y="2869411"/>
            <a:ext cx="5389562" cy="2405852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t"/>
          <a:lstStyle>
            <a:lvl1pPr marL="228600" indent="-228600">
              <a:buClr>
                <a:srgbClr val="AEA400"/>
              </a:buClr>
              <a:buFont typeface="Courier New" panose="02070309020205020404" pitchFamily="49" charset="0"/>
              <a:buChar char="o"/>
              <a:defRPr sz="1800">
                <a:solidFill>
                  <a:srgbClr val="315191"/>
                </a:solidFill>
              </a:defRPr>
            </a:lvl1pPr>
          </a:lstStyle>
          <a:p>
            <a:pPr marL="342900" indent="-342900">
              <a:buClr>
                <a:srgbClr val="AEA400"/>
              </a:buClr>
              <a:buFont typeface="Courier New" panose="02070309020205020404" pitchFamily="49" charset="0"/>
              <a:buChar char="o"/>
            </a:pPr>
            <a:r>
              <a:rPr lang="de-DE" dirty="0" smtClean="0">
                <a:solidFill>
                  <a:srgbClr val="315191"/>
                </a:solidFill>
              </a:rPr>
              <a:t>Text hinzufügen</a:t>
            </a:r>
          </a:p>
        </p:txBody>
      </p:sp>
      <p:sp>
        <p:nvSpPr>
          <p:cNvPr id="10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1645464" y="2870201"/>
            <a:ext cx="2695575" cy="2405062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57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8283" y="2725367"/>
            <a:ext cx="4250662" cy="251675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Folienthema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893003" y="1256757"/>
            <a:ext cx="4322168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Aufzählungsanmerkung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93003" y="2717219"/>
            <a:ext cx="4322168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Aufzählungsanmerkung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893003" y="4176000"/>
            <a:ext cx="4322168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Aufzählungsanmerkung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6561" y="1256756"/>
            <a:ext cx="502185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1.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46561" y="2717218"/>
            <a:ext cx="502185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2.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46560" y="4176000"/>
            <a:ext cx="502185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2849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938213" y="1266825"/>
            <a:ext cx="4251325" cy="251618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893003" y="1256757"/>
            <a:ext cx="4322168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Aufzählungsanmerkung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93003" y="2717219"/>
            <a:ext cx="4322168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Aufzählungsanmerkung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893003" y="4176000"/>
            <a:ext cx="4322168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Aufzählungsanmerkung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6561" y="1256756"/>
            <a:ext cx="502185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1.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46561" y="2717218"/>
            <a:ext cx="502185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2.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46560" y="4176000"/>
            <a:ext cx="502185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3.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38283" y="4176000"/>
            <a:ext cx="4250662" cy="106612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Folienthema</a:t>
            </a:r>
          </a:p>
        </p:txBody>
      </p:sp>
    </p:spTree>
    <p:extLst>
      <p:ext uri="{BB962C8B-B14F-4D97-AF65-F5344CB8AC3E}">
        <p14:creationId xmlns:p14="http://schemas.microsoft.com/office/powerpoint/2010/main" val="107843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Grafiken ka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45920" y="2870429"/>
            <a:ext cx="2695575" cy="2406650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4861010" y="2870429"/>
            <a:ext cx="2695575" cy="2406650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8076100" y="2870429"/>
            <a:ext cx="2695575" cy="2406650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645920" y="1266586"/>
            <a:ext cx="4148952" cy="1013906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Folienthema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645464" y="5360063"/>
            <a:ext cx="2695575" cy="28057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1200" baseline="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Erklärung / Untertitel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1010" y="5360063"/>
            <a:ext cx="2695575" cy="28057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1200" baseline="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Erklärung / Untertitel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076100" y="5360063"/>
            <a:ext cx="2695575" cy="28057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1200" baseline="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Erklärung / Untertitel</a:t>
            </a:r>
          </a:p>
        </p:txBody>
      </p:sp>
    </p:spTree>
    <p:extLst>
      <p:ext uri="{BB962C8B-B14F-4D97-AF65-F5344CB8AC3E}">
        <p14:creationId xmlns:p14="http://schemas.microsoft.com/office/powerpoint/2010/main" val="8872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uiExpand="1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und kleine Grafik, ka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45920" y="2870429"/>
            <a:ext cx="5910665" cy="2406650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8076100" y="2870429"/>
            <a:ext cx="2695575" cy="2406650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645920" y="1266586"/>
            <a:ext cx="4148952" cy="1013906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Folienthema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645464" y="5360063"/>
            <a:ext cx="5911121" cy="28057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1200" baseline="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Erklärung / Untertitel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076100" y="5360063"/>
            <a:ext cx="2695575" cy="28057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1200" baseline="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Erklärung / Untertitel</a:t>
            </a:r>
          </a:p>
        </p:txBody>
      </p:sp>
    </p:spTree>
    <p:extLst>
      <p:ext uri="{BB962C8B-B14F-4D97-AF65-F5344CB8AC3E}">
        <p14:creationId xmlns:p14="http://schemas.microsoft.com/office/powerpoint/2010/main" val="15143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uiExpand="1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Grafik Breitbild, ka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45920" y="2870429"/>
            <a:ext cx="9125755" cy="2406650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645920" y="1266586"/>
            <a:ext cx="4148952" cy="1013906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Folienthema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645464" y="5360063"/>
            <a:ext cx="9126211" cy="280574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>
              <a:buFontTx/>
              <a:buNone/>
              <a:defRPr sz="1200" baseline="0">
                <a:solidFill>
                  <a:srgbClr val="315191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315191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315191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315191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315191"/>
                </a:solidFill>
              </a:defRPr>
            </a:lvl5pPr>
          </a:lstStyle>
          <a:p>
            <a:pPr lvl="0"/>
            <a:r>
              <a:rPr lang="de-DE" dirty="0" smtClean="0"/>
              <a:t>Erklärung / Untertitel</a:t>
            </a:r>
          </a:p>
        </p:txBody>
      </p:sp>
    </p:spTree>
    <p:extLst>
      <p:ext uri="{BB962C8B-B14F-4D97-AF65-F5344CB8AC3E}">
        <p14:creationId xmlns:p14="http://schemas.microsoft.com/office/powerpoint/2010/main" val="299352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>
          <a:xfrm>
            <a:off x="179511" y="188640"/>
            <a:ext cx="11817543" cy="6468994"/>
            <a:chOff x="179511" y="188640"/>
            <a:chExt cx="11817543" cy="6468994"/>
          </a:xfrm>
        </p:grpSpPr>
        <p:cxnSp>
          <p:nvCxnSpPr>
            <p:cNvPr id="21" name="Gerade Verbindung 3"/>
            <p:cNvCxnSpPr/>
            <p:nvPr/>
          </p:nvCxnSpPr>
          <p:spPr>
            <a:xfrm>
              <a:off x="179512" y="188640"/>
              <a:ext cx="11817542" cy="0"/>
            </a:xfrm>
            <a:prstGeom prst="line">
              <a:avLst/>
            </a:prstGeom>
            <a:ln>
              <a:solidFill>
                <a:srgbClr val="3151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14"/>
            <p:cNvCxnSpPr/>
            <p:nvPr/>
          </p:nvCxnSpPr>
          <p:spPr>
            <a:xfrm>
              <a:off x="179511" y="6652531"/>
              <a:ext cx="11419773" cy="3176"/>
            </a:xfrm>
            <a:prstGeom prst="line">
              <a:avLst/>
            </a:prstGeom>
            <a:ln>
              <a:solidFill>
                <a:srgbClr val="3151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 Verbindung 18"/>
            <p:cNvCxnSpPr/>
            <p:nvPr/>
          </p:nvCxnSpPr>
          <p:spPr>
            <a:xfrm>
              <a:off x="11997054" y="188640"/>
              <a:ext cx="0" cy="6057924"/>
            </a:xfrm>
            <a:prstGeom prst="line">
              <a:avLst/>
            </a:prstGeom>
            <a:ln>
              <a:solidFill>
                <a:srgbClr val="3151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15"/>
            <p:cNvCxnSpPr/>
            <p:nvPr/>
          </p:nvCxnSpPr>
          <p:spPr>
            <a:xfrm flipV="1">
              <a:off x="11599284" y="6246564"/>
              <a:ext cx="397770" cy="411070"/>
            </a:xfrm>
            <a:prstGeom prst="line">
              <a:avLst/>
            </a:prstGeom>
            <a:ln>
              <a:solidFill>
                <a:srgbClr val="315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0"/>
            <p:cNvCxnSpPr/>
            <p:nvPr/>
          </p:nvCxnSpPr>
          <p:spPr>
            <a:xfrm flipH="1">
              <a:off x="179511" y="188640"/>
              <a:ext cx="1" cy="6468994"/>
            </a:xfrm>
            <a:prstGeom prst="line">
              <a:avLst/>
            </a:prstGeom>
            <a:ln>
              <a:solidFill>
                <a:srgbClr val="3151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189190" y="228961"/>
            <a:ext cx="3807864" cy="32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Veranstaltungsname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8856083" y="61514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AEA400"/>
                </a:solidFill>
              </a:defRPr>
            </a:lvl1pPr>
          </a:lstStyle>
          <a:p>
            <a:fld id="{7074BC42-1E84-43FE-A4C9-503DA7E0B1AF}" type="datetimeFigureOut">
              <a:rPr lang="de-DE" smtClean="0"/>
              <a:pPr/>
              <a:t>01.09.2023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1" y="5978590"/>
            <a:ext cx="2165476" cy="5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AEA4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Leipzig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07.09.2023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 smtClean="0"/>
              <a:t>Erwachsenenpsychatrie</a:t>
            </a:r>
            <a:endParaRPr lang="de-DE" dirty="0" smtClean="0"/>
          </a:p>
          <a:p>
            <a:r>
              <a:rPr lang="de-DE" dirty="0" smtClean="0"/>
              <a:t>Wohn- &amp;Betreuungsangebot </a:t>
            </a:r>
            <a:r>
              <a:rPr lang="de-DE" dirty="0" err="1" smtClean="0"/>
              <a:t>imEinzelsetting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8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2383"/>
          <a:stretch/>
        </p:blipFill>
        <p:spPr>
          <a:xfrm>
            <a:off x="2318118" y="2129032"/>
            <a:ext cx="2644049" cy="3015235"/>
          </a:xfrm>
          <a:prstGeom prst="rect">
            <a:avLst/>
          </a:prstGeom>
          <a:ln>
            <a:solidFill>
              <a:srgbClr val="315191"/>
            </a:solidFill>
          </a:ln>
        </p:spPr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2318118" y="1197574"/>
            <a:ext cx="7556220" cy="579467"/>
          </a:xfrm>
        </p:spPr>
        <p:txBody>
          <a:bodyPr/>
          <a:lstStyle/>
          <a:p>
            <a:r>
              <a:rPr lang="de-DE" dirty="0" smtClean="0"/>
              <a:t>WBE | Zielgruppe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684704" y="2129033"/>
            <a:ext cx="4189634" cy="3015235"/>
          </a:xfrm>
        </p:spPr>
        <p:txBody>
          <a:bodyPr/>
          <a:lstStyle/>
          <a:p>
            <a:r>
              <a:rPr lang="de-DE" sz="1800" dirty="0" smtClean="0"/>
              <a:t>Junge Menschen mit: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Fluchterfahrung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Trebeerfahrung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f</a:t>
            </a:r>
            <a:r>
              <a:rPr lang="de-DE" sz="1800" dirty="0" smtClean="0"/>
              <a:t>ehlender Gruppenfähigkeit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p</a:t>
            </a:r>
            <a:r>
              <a:rPr lang="de-DE" sz="1800" dirty="0" smtClean="0"/>
              <a:t>sychischen Auffälligkeiten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h</a:t>
            </a:r>
            <a:r>
              <a:rPr lang="de-DE" sz="1800" dirty="0" smtClean="0"/>
              <a:t>ohem Konfliktpotential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f</a:t>
            </a:r>
            <a:r>
              <a:rPr lang="de-DE" sz="1800" dirty="0" smtClean="0"/>
              <a:t>ehlender Tagesstruktur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5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r="5520"/>
          <a:stretch/>
        </p:blipFill>
        <p:spPr>
          <a:xfrm>
            <a:off x="2318118" y="2129032"/>
            <a:ext cx="2648624" cy="3015235"/>
          </a:xfrm>
          <a:prstGeom prst="rect">
            <a:avLst/>
          </a:prstGeom>
          <a:ln>
            <a:solidFill>
              <a:srgbClr val="315191"/>
            </a:solidFill>
          </a:ln>
        </p:spPr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2318118" y="1197574"/>
            <a:ext cx="7556220" cy="579467"/>
          </a:xfrm>
        </p:spPr>
        <p:txBody>
          <a:bodyPr/>
          <a:lstStyle/>
          <a:p>
            <a:r>
              <a:rPr lang="de-DE" dirty="0" smtClean="0"/>
              <a:t>WBE | Als Gruppe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684704" y="2129033"/>
            <a:ext cx="4189634" cy="3015235"/>
          </a:xfrm>
        </p:spPr>
        <p:txBody>
          <a:bodyPr/>
          <a:lstStyle/>
          <a:p>
            <a:r>
              <a:rPr lang="de-DE" dirty="0" smtClean="0"/>
              <a:t>Gruppenarbeit /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Finanzen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Medien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Entwicklung Menschenbild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Versicherung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2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r="4058"/>
          <a:stretch/>
        </p:blipFill>
        <p:spPr>
          <a:xfrm>
            <a:off x="2313543" y="2129032"/>
            <a:ext cx="2666082" cy="3015235"/>
          </a:xfrm>
          <a:prstGeom prst="rect">
            <a:avLst/>
          </a:prstGeom>
          <a:ln>
            <a:solidFill>
              <a:srgbClr val="315191"/>
            </a:solidFill>
          </a:ln>
        </p:spPr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2318118" y="1197574"/>
            <a:ext cx="7556220" cy="579467"/>
          </a:xfrm>
        </p:spPr>
        <p:txBody>
          <a:bodyPr/>
          <a:lstStyle/>
          <a:p>
            <a:r>
              <a:rPr lang="de-DE" sz="2200" dirty="0" smtClean="0"/>
              <a:t>WBE | Herausforderungen im Übergang zur </a:t>
            </a:r>
            <a:r>
              <a:rPr lang="de-DE" sz="2200" dirty="0" err="1" smtClean="0"/>
              <a:t>Erwachsenpsychatrie</a:t>
            </a:r>
            <a:endParaRPr lang="de-DE" sz="2200" dirty="0"/>
          </a:p>
          <a:p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684704" y="2129033"/>
            <a:ext cx="4189634" cy="30152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Zusammenarbeit Ämter und Kostenträger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Durchschnittsalter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</a:t>
            </a:r>
            <a:r>
              <a:rPr lang="de-DE" sz="2000" dirty="0" smtClean="0"/>
              <a:t>ehlende Diagnosen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Vorurteile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</a:t>
            </a:r>
            <a:r>
              <a:rPr lang="de-DE" sz="2000" dirty="0" smtClean="0"/>
              <a:t>nbekanntes Terrain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…</a:t>
            </a:r>
            <a:endParaRPr lang="de-DE" sz="2000" dirty="0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9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805651" y="1632030"/>
            <a:ext cx="7824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/>
              <a:t>Stimmen unsere Vorstellungen von jungen Menschen mit psychischen Erkrankungen mit der Realität überein?</a:t>
            </a:r>
            <a:endParaRPr lang="de-DE" sz="4800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1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platzhalter 2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10433" r="-518" b="-2460"/>
          <a:stretch/>
        </p:blipFill>
        <p:spPr/>
      </p:pic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Kita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Hort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Schule (Grund- und Oberschule)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2.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3.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150" dirty="0" smtClean="0"/>
              <a:t>Angebote des Trägers</a:t>
            </a:r>
          </a:p>
          <a:p>
            <a:r>
              <a:rPr lang="de-DE" sz="2150" dirty="0" smtClean="0"/>
              <a:t>Bildungsangebote</a:t>
            </a:r>
            <a:endParaRPr lang="de-DE" sz="2150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9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150" dirty="0" smtClean="0"/>
              <a:t>Angebote des Trägers</a:t>
            </a:r>
          </a:p>
          <a:p>
            <a:r>
              <a:rPr lang="de-DE" sz="2150" dirty="0" smtClean="0"/>
              <a:t>Soziale Teilhabe für Menschen mit chronisch psychischen Erkrankungen</a:t>
            </a:r>
            <a:endParaRPr lang="de-DE" sz="2150" dirty="0"/>
          </a:p>
        </p:txBody>
      </p:sp>
      <p:pic>
        <p:nvPicPr>
          <p:cNvPr id="18" name="Bildplatzhalter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r="1380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893003" y="1256757"/>
            <a:ext cx="4322168" cy="1066121"/>
          </a:xfrm>
        </p:spPr>
        <p:txBody>
          <a:bodyPr/>
          <a:lstStyle/>
          <a:p>
            <a:r>
              <a:rPr lang="de-DE" dirty="0" smtClean="0"/>
              <a:t>Besonderes Wohnen</a:t>
            </a:r>
            <a:endParaRPr lang="de-DE" dirty="0"/>
          </a:p>
        </p:txBody>
      </p:sp>
      <p:sp>
        <p:nvSpPr>
          <p:cNvPr id="24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6893003" y="2717219"/>
            <a:ext cx="4322168" cy="1066121"/>
          </a:xfrm>
        </p:spPr>
        <p:txBody>
          <a:bodyPr/>
          <a:lstStyle/>
          <a:p>
            <a:r>
              <a:rPr lang="de-DE" dirty="0" smtClean="0"/>
              <a:t>Weitere besondere Wohnformen</a:t>
            </a:r>
            <a:endParaRPr lang="de-DE" dirty="0"/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93003" y="4176000"/>
            <a:ext cx="4322168" cy="1066121"/>
          </a:xfrm>
        </p:spPr>
        <p:txBody>
          <a:bodyPr/>
          <a:lstStyle/>
          <a:p>
            <a:r>
              <a:rPr lang="de-DE" dirty="0" smtClean="0"/>
              <a:t>Therapie- &amp; Beschäftigungsangebote</a:t>
            </a:r>
            <a:endParaRPr lang="de-DE" dirty="0"/>
          </a:p>
        </p:txBody>
      </p:sp>
      <p:sp>
        <p:nvSpPr>
          <p:cNvPr id="26" name="Textplatzhalter 19"/>
          <p:cNvSpPr>
            <a:spLocks noGrp="1"/>
          </p:cNvSpPr>
          <p:nvPr>
            <p:ph type="body" sz="quarter" idx="16"/>
          </p:nvPr>
        </p:nvSpPr>
        <p:spPr>
          <a:xfrm>
            <a:off x="6246561" y="1256756"/>
            <a:ext cx="502185" cy="1066121"/>
          </a:xfrm>
        </p:spPr>
        <p:txBody>
          <a:bodyPr/>
          <a:lstStyle/>
          <a:p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7"/>
          </p:nvPr>
        </p:nvSpPr>
        <p:spPr>
          <a:xfrm>
            <a:off x="6246561" y="2717218"/>
            <a:ext cx="502185" cy="1066121"/>
          </a:xfrm>
        </p:spPr>
        <p:txBody>
          <a:bodyPr/>
          <a:lstStyle/>
          <a:p>
            <a:r>
              <a:rPr lang="de-DE" dirty="0" smtClean="0"/>
              <a:t>2.</a:t>
            </a:r>
            <a:endParaRPr lang="de-DE" dirty="0"/>
          </a:p>
        </p:txBody>
      </p:sp>
      <p:sp>
        <p:nvSpPr>
          <p:cNvPr id="30" name="Textplatzhalter 21"/>
          <p:cNvSpPr>
            <a:spLocks noGrp="1"/>
          </p:cNvSpPr>
          <p:nvPr>
            <p:ph type="body" sz="quarter" idx="18"/>
          </p:nvPr>
        </p:nvSpPr>
        <p:spPr>
          <a:xfrm>
            <a:off x="6246560" y="4176000"/>
            <a:ext cx="502185" cy="1066121"/>
          </a:xfrm>
        </p:spPr>
        <p:txBody>
          <a:bodyPr/>
          <a:lstStyle/>
          <a:p>
            <a:r>
              <a:rPr lang="de-DE" dirty="0" smtClean="0"/>
              <a:t>3.</a:t>
            </a:r>
            <a:endParaRPr lang="de-DE" dirty="0"/>
          </a:p>
        </p:txBody>
      </p:sp>
      <p:sp>
        <p:nvSpPr>
          <p:cNvPr id="11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1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150" dirty="0" smtClean="0"/>
              <a:t>Angebote des Trägers</a:t>
            </a:r>
          </a:p>
          <a:p>
            <a:r>
              <a:rPr lang="de-DE" sz="2150" dirty="0" smtClean="0"/>
              <a:t>Förderung der Erziehung in der Familie| Beratung</a:t>
            </a:r>
            <a:endParaRPr lang="de-DE" sz="2150" dirty="0"/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563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893003" y="1256757"/>
            <a:ext cx="4322168" cy="744571"/>
          </a:xfrm>
        </p:spPr>
        <p:txBody>
          <a:bodyPr/>
          <a:lstStyle/>
          <a:p>
            <a:r>
              <a:rPr lang="de-DE" dirty="0" err="1" smtClean="0"/>
              <a:t>Mutter|Vater-Kind</a:t>
            </a:r>
            <a:r>
              <a:rPr lang="de-DE" dirty="0" smtClean="0"/>
              <a:t> Wohnen</a:t>
            </a:r>
            <a:endParaRPr lang="de-DE" dirty="0"/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16"/>
          </p:nvPr>
        </p:nvSpPr>
        <p:spPr>
          <a:xfrm>
            <a:off x="6246561" y="1256757"/>
            <a:ext cx="502185" cy="744572"/>
          </a:xfrm>
        </p:spPr>
        <p:txBody>
          <a:bodyPr/>
          <a:lstStyle/>
          <a:p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24" name="Textplatzhalter 20"/>
          <p:cNvSpPr>
            <a:spLocks noGrp="1"/>
          </p:cNvSpPr>
          <p:nvPr>
            <p:ph type="body" sz="quarter" idx="17"/>
          </p:nvPr>
        </p:nvSpPr>
        <p:spPr>
          <a:xfrm>
            <a:off x="6246560" y="2337021"/>
            <a:ext cx="502185" cy="744571"/>
          </a:xfrm>
        </p:spPr>
        <p:txBody>
          <a:bodyPr/>
          <a:lstStyle/>
          <a:p>
            <a:r>
              <a:rPr lang="de-DE" dirty="0" smtClean="0"/>
              <a:t>2.</a:t>
            </a:r>
            <a:endParaRPr lang="de-DE" dirty="0"/>
          </a:p>
        </p:txBody>
      </p:sp>
      <p:sp>
        <p:nvSpPr>
          <p:cNvPr id="25" name="Textplatzhalter 16"/>
          <p:cNvSpPr txBox="1">
            <a:spLocks/>
          </p:cNvSpPr>
          <p:nvPr/>
        </p:nvSpPr>
        <p:spPr>
          <a:xfrm>
            <a:off x="6893003" y="2337021"/>
            <a:ext cx="4322168" cy="744571"/>
          </a:xfrm>
          <a:prstGeom prst="rect">
            <a:avLst/>
          </a:prstGeom>
          <a:ln>
            <a:solidFill>
              <a:srgbClr val="315191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31519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31519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31519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31519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31519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Erziehungs- &amp; Familienberatungsstelle</a:t>
            </a:r>
            <a:endParaRPr lang="de-DE" dirty="0"/>
          </a:p>
        </p:txBody>
      </p:sp>
      <p:sp>
        <p:nvSpPr>
          <p:cNvPr id="26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893003" y="3417285"/>
            <a:ext cx="4322168" cy="744571"/>
          </a:xfrm>
        </p:spPr>
        <p:txBody>
          <a:bodyPr/>
          <a:lstStyle/>
          <a:p>
            <a:r>
              <a:rPr lang="de-DE" dirty="0" smtClean="0"/>
              <a:t>Psychosoziale Kontakt- &amp; Beratungsstellen</a:t>
            </a:r>
            <a:endParaRPr lang="de-DE" dirty="0"/>
          </a:p>
        </p:txBody>
      </p:sp>
      <p:sp>
        <p:nvSpPr>
          <p:cNvPr id="2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893003" y="4497550"/>
            <a:ext cx="4322168" cy="744571"/>
          </a:xfrm>
        </p:spPr>
        <p:txBody>
          <a:bodyPr/>
          <a:lstStyle/>
          <a:p>
            <a:r>
              <a:rPr lang="de-DE" dirty="0" smtClean="0"/>
              <a:t>Suchtberatungs- &amp; Behandlungsstellen</a:t>
            </a:r>
            <a:endParaRPr lang="de-DE" dirty="0"/>
          </a:p>
        </p:txBody>
      </p:sp>
      <p:sp>
        <p:nvSpPr>
          <p:cNvPr id="28" name="Textplatzhalter 20"/>
          <p:cNvSpPr>
            <a:spLocks noGrp="1"/>
          </p:cNvSpPr>
          <p:nvPr>
            <p:ph type="body" sz="quarter" idx="17"/>
          </p:nvPr>
        </p:nvSpPr>
        <p:spPr>
          <a:xfrm>
            <a:off x="6246813" y="3409950"/>
            <a:ext cx="501650" cy="746125"/>
          </a:xfrm>
        </p:spPr>
        <p:txBody>
          <a:bodyPr/>
          <a:lstStyle/>
          <a:p>
            <a:r>
              <a:rPr lang="de-DE" dirty="0" smtClean="0"/>
              <a:t>3.</a:t>
            </a:r>
            <a:endParaRPr lang="de-DE" dirty="0"/>
          </a:p>
        </p:txBody>
      </p:sp>
      <p:sp>
        <p:nvSpPr>
          <p:cNvPr id="29" name="Textplatzhalter 20"/>
          <p:cNvSpPr>
            <a:spLocks noGrp="1"/>
          </p:cNvSpPr>
          <p:nvPr>
            <p:ph type="body" sz="quarter" idx="17"/>
          </p:nvPr>
        </p:nvSpPr>
        <p:spPr>
          <a:xfrm>
            <a:off x="6246278" y="4484433"/>
            <a:ext cx="502185" cy="744571"/>
          </a:xfrm>
        </p:spPr>
        <p:txBody>
          <a:bodyPr/>
          <a:lstStyle/>
          <a:p>
            <a:r>
              <a:rPr lang="de-DE" dirty="0" smtClean="0"/>
              <a:t>4.</a:t>
            </a:r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8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893003" y="1256758"/>
            <a:ext cx="4322168" cy="638144"/>
          </a:xfrm>
        </p:spPr>
        <p:txBody>
          <a:bodyPr/>
          <a:lstStyle/>
          <a:p>
            <a:r>
              <a:rPr lang="de-DE" dirty="0" smtClean="0"/>
              <a:t>Heilpädagogische Wohngruppen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>
          <a:xfrm>
            <a:off x="6246561" y="1256757"/>
            <a:ext cx="502185" cy="638146"/>
          </a:xfrm>
        </p:spPr>
        <p:txBody>
          <a:bodyPr/>
          <a:lstStyle/>
          <a:p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/>
          </p:nvPr>
        </p:nvSpPr>
        <p:spPr>
          <a:xfrm>
            <a:off x="6246559" y="2093564"/>
            <a:ext cx="502185" cy="638144"/>
          </a:xfrm>
        </p:spPr>
        <p:txBody>
          <a:bodyPr/>
          <a:lstStyle/>
          <a:p>
            <a:r>
              <a:rPr lang="de-DE" dirty="0" smtClean="0"/>
              <a:t>2.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150" dirty="0" smtClean="0"/>
              <a:t>Angebote des Trägers</a:t>
            </a:r>
          </a:p>
          <a:p>
            <a:r>
              <a:rPr lang="de-DE" sz="2150" dirty="0" smtClean="0"/>
              <a:t>Hilfen zur Erziehung und Eingliederungshilfe</a:t>
            </a:r>
            <a:endParaRPr lang="de-DE" sz="2150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b="5645"/>
          <a:stretch>
            <a:fillRect/>
          </a:stretch>
        </p:blipFill>
        <p:spPr/>
      </p:pic>
      <p:sp>
        <p:nvSpPr>
          <p:cNvPr id="15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893003" y="2093563"/>
            <a:ext cx="4322168" cy="638144"/>
          </a:xfrm>
        </p:spPr>
        <p:txBody>
          <a:bodyPr/>
          <a:lstStyle/>
          <a:p>
            <a:r>
              <a:rPr lang="de-DE" dirty="0" smtClean="0"/>
              <a:t>Intensivpädagogische Wohngruppen</a:t>
            </a:r>
            <a:endParaRPr lang="de-DE" dirty="0"/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893003" y="2930368"/>
            <a:ext cx="4322168" cy="638144"/>
          </a:xfrm>
        </p:spPr>
        <p:txBody>
          <a:bodyPr/>
          <a:lstStyle/>
          <a:p>
            <a:r>
              <a:rPr lang="de-DE" dirty="0" smtClean="0"/>
              <a:t>Sozialpädagogische Tagesgruppen</a:t>
            </a:r>
            <a:endParaRPr lang="de-DE" dirty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893003" y="4603977"/>
            <a:ext cx="4322168" cy="638144"/>
          </a:xfrm>
        </p:spPr>
        <p:txBody>
          <a:bodyPr/>
          <a:lstStyle/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25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893003" y="3767173"/>
            <a:ext cx="4322168" cy="638144"/>
          </a:xfrm>
        </p:spPr>
        <p:txBody>
          <a:bodyPr/>
          <a:lstStyle/>
          <a:p>
            <a:r>
              <a:rPr lang="de-DE" dirty="0" smtClean="0"/>
              <a:t>Wohnheime für Kinder und Jugendliche mit Beeinträchtigungen</a:t>
            </a:r>
            <a:endParaRPr lang="de-DE" dirty="0"/>
          </a:p>
        </p:txBody>
      </p:sp>
      <p:sp>
        <p:nvSpPr>
          <p:cNvPr id="26" name="Textplatzhalter 21"/>
          <p:cNvSpPr>
            <a:spLocks noGrp="1"/>
          </p:cNvSpPr>
          <p:nvPr>
            <p:ph type="body" sz="quarter" idx="18"/>
          </p:nvPr>
        </p:nvSpPr>
        <p:spPr>
          <a:xfrm>
            <a:off x="6246813" y="2930525"/>
            <a:ext cx="501650" cy="638175"/>
          </a:xfrm>
        </p:spPr>
        <p:txBody>
          <a:bodyPr/>
          <a:lstStyle/>
          <a:p>
            <a:r>
              <a:rPr lang="de-DE" dirty="0" smtClean="0"/>
              <a:t>3.</a:t>
            </a:r>
            <a:endParaRPr lang="de-DE" dirty="0"/>
          </a:p>
        </p:txBody>
      </p:sp>
      <p:sp>
        <p:nvSpPr>
          <p:cNvPr id="28" name="Textplatzhalter 21"/>
          <p:cNvSpPr>
            <a:spLocks noGrp="1"/>
          </p:cNvSpPr>
          <p:nvPr>
            <p:ph type="body" sz="quarter" idx="18"/>
          </p:nvPr>
        </p:nvSpPr>
        <p:spPr>
          <a:xfrm>
            <a:off x="6246559" y="3770566"/>
            <a:ext cx="502185" cy="638144"/>
          </a:xfrm>
        </p:spPr>
        <p:txBody>
          <a:bodyPr/>
          <a:lstStyle/>
          <a:p>
            <a:r>
              <a:rPr lang="de-DE" dirty="0" smtClean="0"/>
              <a:t>4.</a:t>
            </a:r>
            <a:endParaRPr lang="de-DE" dirty="0"/>
          </a:p>
        </p:txBody>
      </p:sp>
      <p:sp>
        <p:nvSpPr>
          <p:cNvPr id="29" name="Textplatzhalter 21"/>
          <p:cNvSpPr>
            <a:spLocks noGrp="1"/>
          </p:cNvSpPr>
          <p:nvPr>
            <p:ph type="body" sz="quarter" idx="18"/>
          </p:nvPr>
        </p:nvSpPr>
        <p:spPr>
          <a:xfrm>
            <a:off x="6246559" y="4610576"/>
            <a:ext cx="502185" cy="638144"/>
          </a:xfrm>
        </p:spPr>
        <p:txBody>
          <a:bodyPr/>
          <a:lstStyle/>
          <a:p>
            <a:r>
              <a:rPr lang="de-DE" dirty="0" smtClean="0"/>
              <a:t>5.</a:t>
            </a:r>
            <a:endParaRPr lang="de-DE" dirty="0"/>
          </a:p>
        </p:txBody>
      </p:sp>
      <p:sp>
        <p:nvSpPr>
          <p:cNvPr id="18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3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62" y="2019305"/>
            <a:ext cx="7556675" cy="3238035"/>
          </a:xfrm>
          <a:prstGeom prst="rect">
            <a:avLst/>
          </a:prstGeom>
          <a:ln>
            <a:solidFill>
              <a:srgbClr val="315191"/>
            </a:solidFill>
          </a:ln>
        </p:spPr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2318118" y="1197574"/>
            <a:ext cx="7556220" cy="579467"/>
          </a:xfrm>
        </p:spPr>
        <p:txBody>
          <a:bodyPr/>
          <a:lstStyle/>
          <a:p>
            <a:r>
              <a:rPr lang="de-DE" dirty="0" smtClean="0"/>
              <a:t>WBE = </a:t>
            </a:r>
            <a:r>
              <a:rPr lang="de-DE" dirty="0"/>
              <a:t>Wohn- und Betreuungsangebot im Einzelsetting</a:t>
            </a:r>
          </a:p>
          <a:p>
            <a:endParaRPr lang="de-DE" dirty="0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59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2121348" y="1050983"/>
            <a:ext cx="7556220" cy="579467"/>
          </a:xfrm>
        </p:spPr>
        <p:txBody>
          <a:bodyPr/>
          <a:lstStyle/>
          <a:p>
            <a:r>
              <a:rPr lang="de-DE" dirty="0" smtClean="0"/>
              <a:t>WBE | rechtliche Grundlage | SGB VIII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56" r="28926" b="-56"/>
          <a:stretch/>
        </p:blipFill>
        <p:spPr>
          <a:xfrm>
            <a:off x="2318118" y="2146981"/>
            <a:ext cx="5434987" cy="326969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067387" y="2158690"/>
            <a:ext cx="826265" cy="8275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315191"/>
                </a:solidFill>
              </a:rPr>
              <a:t>§27</a:t>
            </a:r>
            <a:endParaRPr lang="de-DE" dirty="0">
              <a:solidFill>
                <a:srgbClr val="31519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076238" y="3359912"/>
            <a:ext cx="826265" cy="8275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315191"/>
                </a:solidFill>
              </a:rPr>
              <a:t>§34</a:t>
            </a:r>
            <a:endParaRPr lang="de-DE" dirty="0">
              <a:solidFill>
                <a:srgbClr val="31519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778921" y="3284520"/>
            <a:ext cx="1175760" cy="10268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315191"/>
                </a:solidFill>
              </a:rPr>
              <a:t>§34</a:t>
            </a:r>
          </a:p>
          <a:p>
            <a:pPr algn="ctr"/>
            <a:r>
              <a:rPr lang="de-DE" dirty="0" smtClean="0">
                <a:solidFill>
                  <a:srgbClr val="315191"/>
                </a:solidFill>
              </a:rPr>
              <a:t>i. V. m. §35a</a:t>
            </a:r>
            <a:endParaRPr lang="de-DE" dirty="0">
              <a:solidFill>
                <a:srgbClr val="31519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076238" y="4589106"/>
            <a:ext cx="826265" cy="8275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315191"/>
                </a:solidFill>
              </a:rPr>
              <a:t>§41</a:t>
            </a:r>
            <a:endParaRPr lang="de-DE" dirty="0">
              <a:solidFill>
                <a:srgbClr val="315191"/>
              </a:solidFill>
            </a:endParaRPr>
          </a:p>
        </p:txBody>
      </p: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0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2318118" y="1197574"/>
            <a:ext cx="7556220" cy="579467"/>
          </a:xfrm>
        </p:spPr>
        <p:txBody>
          <a:bodyPr/>
          <a:lstStyle/>
          <a:p>
            <a:r>
              <a:rPr lang="de-DE" dirty="0" smtClean="0"/>
              <a:t>WBE | Wissenswertes zur Einrichtung</a:t>
            </a:r>
            <a:endParaRPr lang="de-DE" dirty="0"/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29251" r="66585" b="680"/>
          <a:stretch/>
        </p:blipFill>
        <p:spPr>
          <a:xfrm>
            <a:off x="2318118" y="2139891"/>
            <a:ext cx="2655065" cy="30043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684704" y="2129033"/>
            <a:ext cx="4189634" cy="30152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8 Plätze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Aufnahme ab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Mindestmaß an </a:t>
            </a:r>
            <a:r>
              <a:rPr lang="de-DE" dirty="0" smtClean="0"/>
              <a:t>Selbstständigkeit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Freiwilligkeit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Gruppenarbeit / Module</a:t>
            </a:r>
          </a:p>
          <a:p>
            <a:endParaRPr lang="de-DE" dirty="0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5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r="6221"/>
          <a:stretch/>
        </p:blipFill>
        <p:spPr>
          <a:xfrm>
            <a:off x="2318118" y="2129033"/>
            <a:ext cx="2655065" cy="3004377"/>
          </a:xfrm>
          <a:prstGeom prst="rect">
            <a:avLst/>
          </a:prstGeom>
          <a:ln>
            <a:solidFill>
              <a:srgbClr val="315191"/>
            </a:solidFill>
          </a:ln>
        </p:spPr>
      </p:pic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2318118" y="1197574"/>
            <a:ext cx="7556220" cy="579467"/>
          </a:xfrm>
        </p:spPr>
        <p:txBody>
          <a:bodyPr/>
          <a:lstStyle/>
          <a:p>
            <a:r>
              <a:rPr lang="de-DE" dirty="0" smtClean="0"/>
              <a:t>WBE | Aufnahmemanagement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5684704" y="2129033"/>
            <a:ext cx="4189634" cy="30152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Anfrage durch ASD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Vereinbarung Kennenlernen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Klärung gegenseitiger Erwartungen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Junger Mensch formuliert eigene Anliegen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6830458" y="228961"/>
            <a:ext cx="5166596" cy="523393"/>
          </a:xfrm>
        </p:spPr>
        <p:txBody>
          <a:bodyPr>
            <a:normAutofit fontScale="90000"/>
          </a:bodyPr>
          <a:lstStyle/>
          <a:p>
            <a:r>
              <a:rPr lang="de-DE" dirty="0"/>
              <a:t>Zwischen Wunsch &amp; Wirklichkeit</a:t>
            </a:r>
            <a:br>
              <a:rPr lang="de-DE" dirty="0"/>
            </a:br>
            <a:r>
              <a:rPr lang="de-DE" dirty="0"/>
              <a:t>Übergänge von der Jugendhilfe zur </a:t>
            </a:r>
            <a:r>
              <a:rPr lang="de-DE" dirty="0" err="1"/>
              <a:t>Erwachsenenpsychatrie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6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Farben TWSD">
      <a:dk1>
        <a:srgbClr val="315191"/>
      </a:dk1>
      <a:lt1>
        <a:srgbClr val="AEA400"/>
      </a:lt1>
      <a:dk2>
        <a:srgbClr val="EF7E2D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0A8B37FC-6723-442F-812B-EDB2D3769719}" vid="{8824BC57-CEBC-4AC0-A524-4A0D8C5DEE3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 TWSD Sachsen 2023</Template>
  <TotalTime>0</TotalTime>
  <Words>389</Words>
  <Application>Microsoft Office PowerPoint</Application>
  <PresentationFormat>Breitbild</PresentationFormat>
  <Paragraphs>104</Paragraphs>
  <Slides>13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Office</vt:lpstr>
      <vt:lpstr>PowerPoint-Präsentation</vt:lpstr>
      <vt:lpstr>Zwischen Wunsch &amp; Wirklichkeit Übergänge von der Jugendhilfe zur Erwachsenenpsychatrie</vt:lpstr>
      <vt:lpstr>Zwischen Wunsch &amp; Wirklichkeit Übergänge von der Jugendhilfe zur Erwachsenenpsychatrie</vt:lpstr>
      <vt:lpstr>Zwischen Wunsch &amp; Wirklichkeit Übergänge von der Jugendhilfe zur Erwachsenenpsychatrie</vt:lpstr>
      <vt:lpstr>Zwischen Wunsch &amp; Wirklichkeit Übergänge von der Jugendhilfe zur Erwachsenenpsychatrie</vt:lpstr>
      <vt:lpstr>Zwischen Wunsch &amp; Wirklichkeit Übergänge von der Jugendhilfe zur Erwachsenenpsychatrie</vt:lpstr>
      <vt:lpstr>Zwischen Wunsch &amp; Wirklichkeit Übergänge von der Jugendhilfe zur Erwachsenenpsychatrie</vt:lpstr>
      <vt:lpstr>Zwischen Wunsch &amp; Wirklichkeit Übergänge von der Jugendhilfe zur Erwachsenenpsychatrie</vt:lpstr>
      <vt:lpstr>Zwischen Wunsch &amp; Wirklichkeit Übergänge von der Jugendhilfe zur Erwachsenenpsychatrie</vt:lpstr>
      <vt:lpstr>Zwischen Wunsch &amp; Wirklichkeit Übergänge von der Jugendhilfe zur Erwachsenenpsychatrie</vt:lpstr>
      <vt:lpstr>Zwischen Wunsch &amp; Wirklichkeit Übergänge von der Jugendhilfe zur Erwachsenenpsychatrie</vt:lpstr>
      <vt:lpstr>Zwischen Wunsch &amp; Wirklichkeit Übergänge von der Jugendhilfe zur Erwachsenenpsychatrie</vt:lpstr>
      <vt:lpstr>Zwischen Wunsch &amp; Wirklichkeit Übergänge von der Jugendhilfe zur Erwachsenenpsychatrie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Jördis Junge</dc:creator>
  <cp:lastModifiedBy>Jördis Junge</cp:lastModifiedBy>
  <cp:revision>36</cp:revision>
  <cp:lastPrinted>2023-08-31T13:45:54Z</cp:lastPrinted>
  <dcterms:created xsi:type="dcterms:W3CDTF">2023-08-28T12:47:56Z</dcterms:created>
  <dcterms:modified xsi:type="dcterms:W3CDTF">2023-09-01T07:00:43Z</dcterms:modified>
</cp:coreProperties>
</file>